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60" r:id="rId5"/>
    <p:sldId id="259" r:id="rId6"/>
    <p:sldId id="261" r:id="rId7"/>
    <p:sldId id="262" r:id="rId8"/>
    <p:sldId id="263" r:id="rId9"/>
    <p:sldId id="265" r:id="rId10"/>
    <p:sldId id="279" r:id="rId11"/>
    <p:sldId id="266" r:id="rId12"/>
    <p:sldId id="264" r:id="rId13"/>
    <p:sldId id="267" r:id="rId14"/>
    <p:sldId id="268" r:id="rId15"/>
    <p:sldId id="269" r:id="rId16"/>
    <p:sldId id="270" r:id="rId17"/>
    <p:sldId id="271" r:id="rId18"/>
    <p:sldId id="272" r:id="rId19"/>
    <p:sldId id="273" r:id="rId20"/>
    <p:sldId id="275" r:id="rId21"/>
    <p:sldId id="274" r:id="rId22"/>
    <p:sldId id="277" r:id="rId23"/>
    <p:sldId id="278"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86" autoAdjust="0"/>
  </p:normalViewPr>
  <p:slideViewPr>
    <p:cSldViewPr snapToGrid="0">
      <p:cViewPr>
        <p:scale>
          <a:sx n="69" d="100"/>
          <a:sy n="69" d="100"/>
        </p:scale>
        <p:origin x="76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1C54D-ECC0-47C1-92E8-6511C0B730B1}" type="datetimeFigureOut">
              <a:rPr lang="en-US" smtClean="0"/>
              <a:t>9/21/2020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3D9DA8-16CA-4AD3-A80F-856B4345E348}" type="slidenum">
              <a:rPr lang="en-US" smtClean="0"/>
              <a:t>‹#›</a:t>
            </a:fld>
            <a:endParaRPr lang="en-US"/>
          </a:p>
        </p:txBody>
      </p:sp>
    </p:spTree>
    <p:extLst>
      <p:ext uri="{BB962C8B-B14F-4D97-AF65-F5344CB8AC3E}">
        <p14:creationId xmlns:p14="http://schemas.microsoft.com/office/powerpoint/2010/main" val="1847588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SYN cookies are implemented, rather than dropping connections because its memory is filled, the server sends a specially crafted SYN/ACK packet without creating a corresponding memory entry. In this response packet, the server encodes information in the TCP sequence number as follows:</a:t>
            </a:r>
          </a:p>
          <a:p>
            <a:pPr marL="171450" indent="-171450">
              <a:buFont typeface="Arial" panose="020B0604020202020204" pitchFamily="34" charset="0"/>
              <a:buChar char="•"/>
            </a:pPr>
            <a:r>
              <a:rPr lang="en-US" baseline="0" dirty="0" smtClean="0"/>
              <a:t>The first 5 bits are timestamp realized as a counter incremented every minute </a:t>
            </a:r>
            <a:r>
              <a:rPr lang="en-US" baseline="0" dirty="0" err="1" smtClean="0"/>
              <a:t>modulos</a:t>
            </a:r>
            <a:r>
              <a:rPr lang="en-US" baseline="0" dirty="0" smtClean="0"/>
              <a:t> 32.</a:t>
            </a:r>
          </a:p>
          <a:p>
            <a:pPr marL="171450" indent="-171450">
              <a:buFont typeface="Arial" panose="020B0604020202020204" pitchFamily="34" charset="0"/>
              <a:buChar char="•"/>
            </a:pPr>
            <a:r>
              <a:rPr lang="en-US" baseline="0" dirty="0" smtClean="0"/>
              <a:t>The next 3 bits are an encoded value representing the maximum segment size of transmission</a:t>
            </a:r>
          </a:p>
          <a:p>
            <a:pPr marL="171450" indent="-171450">
              <a:buFont typeface="Arial" panose="020B0604020202020204" pitchFamily="34" charset="0"/>
              <a:buChar char="•"/>
            </a:pPr>
            <a:r>
              <a:rPr lang="en-US" baseline="0" dirty="0" smtClean="0"/>
              <a:t>The final 24 bits are a MAC of the server and client IP addresses, the server and client port numbers, and the previously used timestamp, computed using a secret key.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According to the TCP specification, a legitimate client must reply with a sequence number equal to the previously sent sequence number plus 1. Therefore, when a client replies with an ACK packet, the server </a:t>
            </a:r>
            <a:r>
              <a:rPr lang="en-US" baseline="0" dirty="0" err="1" smtClean="0"/>
              <a:t>substracts</a:t>
            </a:r>
            <a:r>
              <a:rPr lang="en-US" baseline="0" dirty="0" smtClean="0"/>
              <a:t> 1 to obtain the previously sent sequence number. It then compares the first 5 bits with the current timestamp to check if the connection has expired. Next, the server </a:t>
            </a:r>
            <a:r>
              <a:rPr lang="en-US" baseline="0" dirty="0" err="1" smtClean="0"/>
              <a:t>recomputes</a:t>
            </a:r>
            <a:r>
              <a:rPr lang="en-US" baseline="0" dirty="0" smtClean="0"/>
              <a:t> the 24-bits MAC using known IP and port information and compares with the value encoded in the sequence number. Finally, the server decodes the middle 3 bits to finish reconstructing the SYN queue entry, at which point the TCP connection can continue. If everything checks out with this SYN cookie check, then the server initiates the TCP session. </a:t>
            </a:r>
            <a:endParaRPr lang="en-US" dirty="0"/>
          </a:p>
        </p:txBody>
      </p:sp>
      <p:sp>
        <p:nvSpPr>
          <p:cNvPr id="4" name="Slide Number Placeholder 3"/>
          <p:cNvSpPr>
            <a:spLocks noGrp="1"/>
          </p:cNvSpPr>
          <p:nvPr>
            <p:ph type="sldNum" sz="quarter" idx="10"/>
          </p:nvPr>
        </p:nvSpPr>
        <p:spPr/>
        <p:txBody>
          <a:bodyPr/>
          <a:lstStyle/>
          <a:p>
            <a:fld id="{C93D9DA8-16CA-4AD3-A80F-856B4345E348}" type="slidenum">
              <a:rPr lang="en-US" smtClean="0"/>
              <a:t>8</a:t>
            </a:fld>
            <a:endParaRPr lang="en-US"/>
          </a:p>
        </p:txBody>
      </p:sp>
    </p:spTree>
    <p:extLst>
      <p:ext uri="{BB962C8B-B14F-4D97-AF65-F5344CB8AC3E}">
        <p14:creationId xmlns:p14="http://schemas.microsoft.com/office/powerpoint/2010/main" val="466331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3D9DA8-16CA-4AD3-A80F-856B4345E348}" type="slidenum">
              <a:rPr lang="en-US" smtClean="0"/>
              <a:t>12</a:t>
            </a:fld>
            <a:endParaRPr lang="en-US"/>
          </a:p>
        </p:txBody>
      </p:sp>
    </p:spTree>
    <p:extLst>
      <p:ext uri="{BB962C8B-B14F-4D97-AF65-F5344CB8AC3E}">
        <p14:creationId xmlns:p14="http://schemas.microsoft.com/office/powerpoint/2010/main" val="4058281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stateless firewalls provide a starting point for managing traffic flow between two untrusted zones and require</a:t>
            </a:r>
            <a:r>
              <a:rPr lang="en-US" baseline="0" dirty="0" smtClean="0"/>
              <a:t> little overhead, they lack flexibility and often require a choice between limited functionality and lax security. Consider the case of a user on the internal network wishing to connect via TCP to an external </a:t>
            </a:r>
            <a:r>
              <a:rPr lang="en-US" baseline="0" dirty="0" err="1" smtClean="0"/>
              <a:t>wev</a:t>
            </a:r>
            <a:r>
              <a:rPr lang="en-US" baseline="0" dirty="0" smtClean="0"/>
              <a:t> site. First, the user initiates the connection by sending a TCP packet marked with the SYN flag set. In order for this packet to be allowed, the firewall must permit outbound packets originating at the user’s IP from whichever port the user sends the request. Next, the web server responds with a packet that has the SYN and ACK flags set. For this packet to be allowed through, the firewall must allow inbound packets sent from the web server, presumably originating from the appropriate port for web traffic. </a:t>
            </a:r>
          </a:p>
          <a:p>
            <a:endParaRPr lang="en-US" baseline="0" dirty="0" smtClean="0"/>
          </a:p>
          <a:p>
            <a:r>
              <a:rPr lang="en-US" baseline="0" dirty="0" smtClean="0"/>
              <a:t>Note that if the above policy were in place, all traffic from a web server originating at the default port for web servers would be allowed through the firewall to the user’s machine, which may be undesirable. This policy can be tightened somewhat by observing that the firewall does not need to allow TCP packets marked with just the SYN flag to reach the user. While this restriction would prevent outside parties from initiating TCP connections to an internal machine, it would not prevent them from probing the network with other packets not marked with the SYN flag</a:t>
            </a:r>
            <a:endParaRPr lang="en-US" dirty="0"/>
          </a:p>
        </p:txBody>
      </p:sp>
      <p:sp>
        <p:nvSpPr>
          <p:cNvPr id="4" name="Slide Number Placeholder 3"/>
          <p:cNvSpPr>
            <a:spLocks noGrp="1"/>
          </p:cNvSpPr>
          <p:nvPr>
            <p:ph type="sldNum" sz="quarter" idx="10"/>
          </p:nvPr>
        </p:nvSpPr>
        <p:spPr/>
        <p:txBody>
          <a:bodyPr/>
          <a:lstStyle/>
          <a:p>
            <a:fld id="{C93D9DA8-16CA-4AD3-A80F-856B4345E348}" type="slidenum">
              <a:rPr lang="en-US" smtClean="0"/>
              <a:t>15</a:t>
            </a:fld>
            <a:endParaRPr lang="en-US"/>
          </a:p>
        </p:txBody>
      </p:sp>
    </p:spTree>
    <p:extLst>
      <p:ext uri="{BB962C8B-B14F-4D97-AF65-F5344CB8AC3E}">
        <p14:creationId xmlns:p14="http://schemas.microsoft.com/office/powerpoint/2010/main" val="126875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fundamental shortcomings of the Internet Protocol is a lack of built-in security measures to ensure the authenticity and privacy of each IP packet. IP itself has no mechanism for ensuring a particular packet comes from a trusted source, since IP packets merely contain a “source address” field that can be spoofed by anyone. In addition, there is no attempt to encrypt data contained in IP packets to guarantee data privacy. Finally, while the IP header</a:t>
            </a:r>
            <a:r>
              <a:rPr lang="en-US" baseline="0" dirty="0" smtClean="0"/>
              <a:t> contains a </a:t>
            </a:r>
            <a:r>
              <a:rPr lang="en-US" baseline="0" dirty="0" err="1" smtClean="0"/>
              <a:t>noncryptographic</a:t>
            </a:r>
            <a:r>
              <a:rPr lang="en-US" baseline="0" dirty="0" smtClean="0"/>
              <a:t> checksum for verifying the integrity of the header, there is no attempt to do the same for the payload. The questions of authentication and privacy are addressed in several upper-layer protocols, such as DNSSEC, SSH, and SSL/TLS, but a more powerful solution at the network layer would guarantee security for all applications. To solve these problems, a protocol suite known as Internet Protocol Security (IPsec) was created. IPsec was created in conjunction with IPv6, but was designed to be backwards-compatible for use with IPv4. Because it operates at the network layer, IPsec is completely transparent to applications. Implementing IPsec requires a modified IP stack, but no changes to network applications are necessary. </a:t>
            </a:r>
            <a:endParaRPr lang="en-US" dirty="0"/>
          </a:p>
        </p:txBody>
      </p:sp>
      <p:sp>
        <p:nvSpPr>
          <p:cNvPr id="4" name="Slide Number Placeholder 3"/>
          <p:cNvSpPr>
            <a:spLocks noGrp="1"/>
          </p:cNvSpPr>
          <p:nvPr>
            <p:ph type="sldNum" sz="quarter" idx="10"/>
          </p:nvPr>
        </p:nvSpPr>
        <p:spPr/>
        <p:txBody>
          <a:bodyPr/>
          <a:lstStyle/>
          <a:p>
            <a:fld id="{C93D9DA8-16CA-4AD3-A80F-856B4345E348}" type="slidenum">
              <a:rPr lang="en-US" smtClean="0"/>
              <a:t>19</a:t>
            </a:fld>
            <a:endParaRPr lang="en-US"/>
          </a:p>
        </p:txBody>
      </p:sp>
    </p:spTree>
    <p:extLst>
      <p:ext uri="{BB962C8B-B14F-4D97-AF65-F5344CB8AC3E}">
        <p14:creationId xmlns:p14="http://schemas.microsoft.com/office/powerpoint/2010/main" val="58233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178D10-06B4-490A-9B04-2C9706233660}"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B38F10-FA79-470C-B2E1-E11B031F232F}" type="slidenum">
              <a:rPr lang="en-US" smtClean="0"/>
              <a:t>‹#›</a:t>
            </a:fld>
            <a:endParaRPr lang="en-US"/>
          </a:p>
        </p:txBody>
      </p:sp>
    </p:spTree>
    <p:extLst>
      <p:ext uri="{BB962C8B-B14F-4D97-AF65-F5344CB8AC3E}">
        <p14:creationId xmlns:p14="http://schemas.microsoft.com/office/powerpoint/2010/main" val="889924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178D10-06B4-490A-9B04-2C9706233660}"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B38F10-FA79-470C-B2E1-E11B031F232F}" type="slidenum">
              <a:rPr lang="en-US" smtClean="0"/>
              <a:t>‹#›</a:t>
            </a:fld>
            <a:endParaRPr lang="en-US"/>
          </a:p>
        </p:txBody>
      </p:sp>
    </p:spTree>
    <p:extLst>
      <p:ext uri="{BB962C8B-B14F-4D97-AF65-F5344CB8AC3E}">
        <p14:creationId xmlns:p14="http://schemas.microsoft.com/office/powerpoint/2010/main" val="2641867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178D10-06B4-490A-9B04-2C9706233660}"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B38F10-FA79-470C-B2E1-E11B031F232F}" type="slidenum">
              <a:rPr lang="en-US" smtClean="0"/>
              <a:t>‹#›</a:t>
            </a:fld>
            <a:endParaRPr lang="en-US"/>
          </a:p>
        </p:txBody>
      </p:sp>
    </p:spTree>
    <p:extLst>
      <p:ext uri="{BB962C8B-B14F-4D97-AF65-F5344CB8AC3E}">
        <p14:creationId xmlns:p14="http://schemas.microsoft.com/office/powerpoint/2010/main" val="23505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178D10-06B4-490A-9B04-2C9706233660}"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B38F10-FA79-470C-B2E1-E11B031F232F}" type="slidenum">
              <a:rPr lang="en-US" smtClean="0"/>
              <a:t>‹#›</a:t>
            </a:fld>
            <a:endParaRPr lang="en-US"/>
          </a:p>
        </p:txBody>
      </p:sp>
    </p:spTree>
    <p:extLst>
      <p:ext uri="{BB962C8B-B14F-4D97-AF65-F5344CB8AC3E}">
        <p14:creationId xmlns:p14="http://schemas.microsoft.com/office/powerpoint/2010/main" val="2554493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178D10-06B4-490A-9B04-2C9706233660}"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B38F10-FA79-470C-B2E1-E11B031F232F}" type="slidenum">
              <a:rPr lang="en-US" smtClean="0"/>
              <a:t>‹#›</a:t>
            </a:fld>
            <a:endParaRPr lang="en-US"/>
          </a:p>
        </p:txBody>
      </p:sp>
    </p:spTree>
    <p:extLst>
      <p:ext uri="{BB962C8B-B14F-4D97-AF65-F5344CB8AC3E}">
        <p14:creationId xmlns:p14="http://schemas.microsoft.com/office/powerpoint/2010/main" val="25023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178D10-06B4-490A-9B04-2C9706233660}"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B38F10-FA79-470C-B2E1-E11B031F232F}" type="slidenum">
              <a:rPr lang="en-US" smtClean="0"/>
              <a:t>‹#›</a:t>
            </a:fld>
            <a:endParaRPr lang="en-US"/>
          </a:p>
        </p:txBody>
      </p:sp>
    </p:spTree>
    <p:extLst>
      <p:ext uri="{BB962C8B-B14F-4D97-AF65-F5344CB8AC3E}">
        <p14:creationId xmlns:p14="http://schemas.microsoft.com/office/powerpoint/2010/main" val="238134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178D10-06B4-490A-9B04-2C9706233660}" type="datetimeFigureOut">
              <a:rPr lang="en-US" smtClean="0"/>
              <a:t>9/21/2020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B38F10-FA79-470C-B2E1-E11B031F232F}" type="slidenum">
              <a:rPr lang="en-US" smtClean="0"/>
              <a:t>‹#›</a:t>
            </a:fld>
            <a:endParaRPr lang="en-US"/>
          </a:p>
        </p:txBody>
      </p:sp>
    </p:spTree>
    <p:extLst>
      <p:ext uri="{BB962C8B-B14F-4D97-AF65-F5344CB8AC3E}">
        <p14:creationId xmlns:p14="http://schemas.microsoft.com/office/powerpoint/2010/main" val="417975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178D10-06B4-490A-9B04-2C9706233660}" type="datetimeFigureOut">
              <a:rPr lang="en-US" smtClean="0"/>
              <a:t>9/21/2020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B38F10-FA79-470C-B2E1-E11B031F232F}" type="slidenum">
              <a:rPr lang="en-US" smtClean="0"/>
              <a:t>‹#›</a:t>
            </a:fld>
            <a:endParaRPr lang="en-US"/>
          </a:p>
        </p:txBody>
      </p:sp>
    </p:spTree>
    <p:extLst>
      <p:ext uri="{BB962C8B-B14F-4D97-AF65-F5344CB8AC3E}">
        <p14:creationId xmlns:p14="http://schemas.microsoft.com/office/powerpoint/2010/main" val="2211616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178D10-06B4-490A-9B04-2C9706233660}" type="datetimeFigureOut">
              <a:rPr lang="en-US" smtClean="0"/>
              <a:t>9/21/2020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B38F10-FA79-470C-B2E1-E11B031F232F}" type="slidenum">
              <a:rPr lang="en-US" smtClean="0"/>
              <a:t>‹#›</a:t>
            </a:fld>
            <a:endParaRPr lang="en-US"/>
          </a:p>
        </p:txBody>
      </p:sp>
    </p:spTree>
    <p:extLst>
      <p:ext uri="{BB962C8B-B14F-4D97-AF65-F5344CB8AC3E}">
        <p14:creationId xmlns:p14="http://schemas.microsoft.com/office/powerpoint/2010/main" val="1885034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B178D10-06B4-490A-9B04-2C9706233660}"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B38F10-FA79-470C-B2E1-E11B031F232F}" type="slidenum">
              <a:rPr lang="en-US" smtClean="0"/>
              <a:t>‹#›</a:t>
            </a:fld>
            <a:endParaRPr lang="en-US"/>
          </a:p>
        </p:txBody>
      </p:sp>
    </p:spTree>
    <p:extLst>
      <p:ext uri="{BB962C8B-B14F-4D97-AF65-F5344CB8AC3E}">
        <p14:creationId xmlns:p14="http://schemas.microsoft.com/office/powerpoint/2010/main" val="402534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B178D10-06B4-490A-9B04-2C9706233660}"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B38F10-FA79-470C-B2E1-E11B031F232F}" type="slidenum">
              <a:rPr lang="en-US" smtClean="0"/>
              <a:t>‹#›</a:t>
            </a:fld>
            <a:endParaRPr lang="en-US"/>
          </a:p>
        </p:txBody>
      </p:sp>
    </p:spTree>
    <p:extLst>
      <p:ext uri="{BB962C8B-B14F-4D97-AF65-F5344CB8AC3E}">
        <p14:creationId xmlns:p14="http://schemas.microsoft.com/office/powerpoint/2010/main" val="875436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178D10-06B4-490A-9B04-2C9706233660}" type="datetimeFigureOut">
              <a:rPr lang="en-US" smtClean="0"/>
              <a:t>9/21/2020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B38F10-FA79-470C-B2E1-E11B031F232F}" type="slidenum">
              <a:rPr lang="en-US" smtClean="0"/>
              <a:t>‹#›</a:t>
            </a:fld>
            <a:endParaRPr lang="en-US"/>
          </a:p>
        </p:txBody>
      </p:sp>
    </p:spTree>
    <p:extLst>
      <p:ext uri="{BB962C8B-B14F-4D97-AF65-F5344CB8AC3E}">
        <p14:creationId xmlns:p14="http://schemas.microsoft.com/office/powerpoint/2010/main" val="849880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Network Security –Attacks and Measurements</a:t>
            </a:r>
            <a:endParaRPr lang="en-US" dirty="0"/>
          </a:p>
        </p:txBody>
      </p:sp>
      <p:sp>
        <p:nvSpPr>
          <p:cNvPr id="3" name="Subtitle 2"/>
          <p:cNvSpPr>
            <a:spLocks noGrp="1"/>
          </p:cNvSpPr>
          <p:nvPr>
            <p:ph type="subTitle" idx="1"/>
          </p:nvPr>
        </p:nvSpPr>
        <p:spPr/>
        <p:txBody>
          <a:bodyPr/>
          <a:lstStyle/>
          <a:p>
            <a:r>
              <a:rPr lang="en-US" dirty="0" smtClean="0"/>
              <a:t>Liu Cui</a:t>
            </a:r>
            <a:endParaRPr lang="en-US" dirty="0"/>
          </a:p>
        </p:txBody>
      </p:sp>
    </p:spTree>
    <p:extLst>
      <p:ext uri="{BB962C8B-B14F-4D97-AF65-F5344CB8AC3E}">
        <p14:creationId xmlns:p14="http://schemas.microsoft.com/office/powerpoint/2010/main" val="3578050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 – Optimistic TCP ACK Attack</a:t>
            </a:r>
          </a:p>
        </p:txBody>
      </p:sp>
      <p:sp>
        <p:nvSpPr>
          <p:cNvPr id="3" name="Content Placeholder 2"/>
          <p:cNvSpPr>
            <a:spLocks noGrp="1"/>
          </p:cNvSpPr>
          <p:nvPr>
            <p:ph idx="1"/>
          </p:nvPr>
        </p:nvSpPr>
        <p:spPr/>
        <p:txBody>
          <a:bodyPr/>
          <a:lstStyle/>
          <a:p>
            <a:r>
              <a:rPr lang="en-US" dirty="0" smtClean="0"/>
              <a:t>Congestion Control</a:t>
            </a:r>
            <a:endParaRPr lang="en-US" dirty="0"/>
          </a:p>
        </p:txBody>
      </p:sp>
      <p:pic>
        <p:nvPicPr>
          <p:cNvPr id="4" name="Picture 3"/>
          <p:cNvPicPr>
            <a:picLocks noChangeAspect="1"/>
          </p:cNvPicPr>
          <p:nvPr/>
        </p:nvPicPr>
        <p:blipFill>
          <a:blip r:embed="rId2"/>
          <a:stretch>
            <a:fillRect/>
          </a:stretch>
        </p:blipFill>
        <p:spPr>
          <a:xfrm>
            <a:off x="407194" y="2702719"/>
            <a:ext cx="7437651" cy="3718826"/>
          </a:xfrm>
          <a:prstGeom prst="rect">
            <a:avLst/>
          </a:prstGeom>
        </p:spPr>
      </p:pic>
      <p:pic>
        <p:nvPicPr>
          <p:cNvPr id="1028" name="Picture 4" descr="Do you know about the AIMD method in TCP congestion control? - Learn St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7639" y="2215933"/>
            <a:ext cx="3877167" cy="2406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5533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 – Optimistic TCP ACK Attack</a:t>
            </a:r>
            <a:endParaRPr lang="en-US" dirty="0"/>
          </a:p>
        </p:txBody>
      </p:sp>
      <p:sp>
        <p:nvSpPr>
          <p:cNvPr id="3" name="Content Placeholder 2"/>
          <p:cNvSpPr>
            <a:spLocks noGrp="1"/>
          </p:cNvSpPr>
          <p:nvPr>
            <p:ph idx="1"/>
          </p:nvPr>
        </p:nvSpPr>
        <p:spPr>
          <a:xfrm>
            <a:off x="838200" y="1825625"/>
            <a:ext cx="8252012" cy="4351338"/>
          </a:xfrm>
        </p:spPr>
        <p:txBody>
          <a:bodyPr/>
          <a:lstStyle/>
          <a:p>
            <a:r>
              <a:rPr lang="en-US" dirty="0" smtClean="0"/>
              <a:t>A rogue client tried to make a server increase its sending rate until it runs out of bandwidth and cannot effectively </a:t>
            </a:r>
            <a:r>
              <a:rPr lang="en-US" dirty="0" smtClean="0"/>
              <a:t>serve </a:t>
            </a:r>
            <a:r>
              <a:rPr lang="en-US" dirty="0" smtClean="0"/>
              <a:t>anyone else.</a:t>
            </a:r>
          </a:p>
          <a:p>
            <a:r>
              <a:rPr lang="en-US" dirty="0" smtClean="0"/>
              <a:t>If performed simultaneously against many servers, this attack can also create Internet-wide congestion.</a:t>
            </a:r>
          </a:p>
          <a:p>
            <a:r>
              <a:rPr lang="en-US" dirty="0" smtClean="0"/>
              <a:t>The aim of the client is to acknowledge “in-flight” packets, which have been sent by the server but have not yet been received by the client.</a:t>
            </a:r>
          </a:p>
          <a:p>
            <a:r>
              <a:rPr lang="en-US" dirty="0" smtClean="0"/>
              <a:t>Defense: set maximum traffic limits per client at the server level.</a:t>
            </a:r>
            <a:endParaRPr lang="en-US" dirty="0"/>
          </a:p>
        </p:txBody>
      </p:sp>
      <p:pic>
        <p:nvPicPr>
          <p:cNvPr id="6" name="Picture 5"/>
          <p:cNvPicPr>
            <a:picLocks noChangeAspect="1"/>
          </p:cNvPicPr>
          <p:nvPr/>
        </p:nvPicPr>
        <p:blipFill>
          <a:blip r:embed="rId2"/>
          <a:stretch>
            <a:fillRect/>
          </a:stretch>
        </p:blipFill>
        <p:spPr>
          <a:xfrm>
            <a:off x="8895858" y="2942510"/>
            <a:ext cx="3269215" cy="2185302"/>
          </a:xfrm>
          <a:prstGeom prst="rect">
            <a:avLst/>
          </a:prstGeom>
        </p:spPr>
      </p:pic>
    </p:spTree>
    <p:extLst>
      <p:ext uri="{BB962C8B-B14F-4D97-AF65-F5344CB8AC3E}">
        <p14:creationId xmlns:p14="http://schemas.microsoft.com/office/powerpoint/2010/main" val="39232979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Denial-Of-Service</a:t>
            </a:r>
            <a:endParaRPr lang="en-US" dirty="0"/>
          </a:p>
        </p:txBody>
      </p:sp>
      <p:sp>
        <p:nvSpPr>
          <p:cNvPr id="3" name="Content Placeholder 2"/>
          <p:cNvSpPr>
            <a:spLocks noGrp="1"/>
          </p:cNvSpPr>
          <p:nvPr>
            <p:ph idx="1"/>
          </p:nvPr>
        </p:nvSpPr>
        <p:spPr/>
        <p:txBody>
          <a:bodyPr/>
          <a:lstStyle/>
          <a:p>
            <a:r>
              <a:rPr lang="en-US" dirty="0" smtClean="0"/>
              <a:t>Malicious users leverage the power of many machines (sometimes hundreds or even thousands) to direct traffic against a single web site in an attempt to create denial-of-service conditions.</a:t>
            </a:r>
          </a:p>
          <a:p>
            <a:r>
              <a:rPr lang="en-US" dirty="0" smtClean="0"/>
              <a:t>In theory, there is no way to completely eliminate the possibility of a DDOS attack, since the bandwidth a server is able to provide its users will always be limited.</a:t>
            </a:r>
          </a:p>
          <a:p>
            <a:r>
              <a:rPr lang="en-US" dirty="0" smtClean="0"/>
              <a:t>Many servers incorporate DOS protection mechanisms that analyze incoming traffic and drop packets from sources that are consuming too much bandwidth.</a:t>
            </a:r>
          </a:p>
          <a:p>
            <a:r>
              <a:rPr lang="en-US" dirty="0" smtClean="0"/>
              <a:t>Unfortunately, IP spoofing may make DDOS prevention more difficult</a:t>
            </a:r>
            <a:endParaRPr lang="en-US" dirty="0"/>
          </a:p>
        </p:txBody>
      </p:sp>
      <p:pic>
        <p:nvPicPr>
          <p:cNvPr id="4" name="Picture 3"/>
          <p:cNvPicPr>
            <a:picLocks noChangeAspect="1"/>
          </p:cNvPicPr>
          <p:nvPr/>
        </p:nvPicPr>
        <p:blipFill>
          <a:blip r:embed="rId3"/>
          <a:stretch>
            <a:fillRect/>
          </a:stretch>
        </p:blipFill>
        <p:spPr>
          <a:xfrm>
            <a:off x="9240982" y="173037"/>
            <a:ext cx="2575021" cy="1709738"/>
          </a:xfrm>
          <a:prstGeom prst="rect">
            <a:avLst/>
          </a:prstGeom>
        </p:spPr>
      </p:pic>
    </p:spTree>
    <p:extLst>
      <p:ext uri="{BB962C8B-B14F-4D97-AF65-F5344CB8AC3E}">
        <p14:creationId xmlns:p14="http://schemas.microsoft.com/office/powerpoint/2010/main" val="410056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Firewalls</a:t>
            </a:r>
            <a:endParaRPr lang="en-US" dirty="0"/>
          </a:p>
        </p:txBody>
      </p:sp>
      <p:sp>
        <p:nvSpPr>
          <p:cNvPr id="3" name="Content Placeholder 2"/>
          <p:cNvSpPr>
            <a:spLocks noGrp="1"/>
          </p:cNvSpPr>
          <p:nvPr>
            <p:ph idx="1"/>
          </p:nvPr>
        </p:nvSpPr>
        <p:spPr/>
        <p:txBody>
          <a:bodyPr/>
          <a:lstStyle/>
          <a:p>
            <a:r>
              <a:rPr lang="en-US" dirty="0" smtClean="0"/>
              <a:t>A firewall can be employed to filter incoming or outgoing traffic based on a predefined set of rules that are called firewall policies.</a:t>
            </a:r>
          </a:p>
          <a:p>
            <a:r>
              <a:rPr lang="en-US" dirty="0" smtClean="0"/>
              <a:t>Firewalls may be used both as a protective measure, to shield internal network users from malicious attackers on the Internet, or a means of censorship.</a:t>
            </a:r>
          </a:p>
          <a:p>
            <a:r>
              <a:rPr lang="en-US" dirty="0" smtClean="0"/>
              <a:t>Firewalls can be implemented in either hardware or software, and are typically deployed at the perimeter of an internal network, at the point where that network connects to the Internet. </a:t>
            </a:r>
            <a:endParaRPr lang="en-US" dirty="0"/>
          </a:p>
        </p:txBody>
      </p:sp>
    </p:spTree>
    <p:extLst>
      <p:ext uri="{BB962C8B-B14F-4D97-AF65-F5344CB8AC3E}">
        <p14:creationId xmlns:p14="http://schemas.microsoft.com/office/powerpoint/2010/main" val="28062311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 Policies</a:t>
            </a:r>
            <a:endParaRPr lang="en-US" dirty="0"/>
          </a:p>
        </p:txBody>
      </p:sp>
      <p:sp>
        <p:nvSpPr>
          <p:cNvPr id="3" name="Content Placeholder 2"/>
          <p:cNvSpPr>
            <a:spLocks noGrp="1"/>
          </p:cNvSpPr>
          <p:nvPr>
            <p:ph idx="1"/>
          </p:nvPr>
        </p:nvSpPr>
        <p:spPr/>
        <p:txBody>
          <a:bodyPr/>
          <a:lstStyle/>
          <a:p>
            <a:r>
              <a:rPr lang="en-US" dirty="0" smtClean="0"/>
              <a:t>Packets flowing through a firewall can have one of three outcomes:</a:t>
            </a:r>
          </a:p>
          <a:p>
            <a:pPr lvl="1"/>
            <a:r>
              <a:rPr lang="en-US" dirty="0" smtClean="0"/>
              <a:t>Accepted: permitted through the firewall</a:t>
            </a:r>
          </a:p>
          <a:p>
            <a:pPr lvl="1"/>
            <a:r>
              <a:rPr lang="en-US" dirty="0" smtClean="0"/>
              <a:t>Dropped: not allowed through with no indication of failure</a:t>
            </a:r>
          </a:p>
          <a:p>
            <a:pPr lvl="1"/>
            <a:r>
              <a:rPr lang="en-US" dirty="0" smtClean="0"/>
              <a:t>Rejected: not allowed through, accompanied by an attempt to inform the source that the packet was rejected</a:t>
            </a:r>
          </a:p>
          <a:p>
            <a:r>
              <a:rPr lang="en-US" dirty="0" smtClean="0"/>
              <a:t>Blacklists (default-allow ruleset): all packets are allowed through except those that fit the rules defined specifically in a blacklist. </a:t>
            </a:r>
          </a:p>
          <a:p>
            <a:r>
              <a:rPr lang="en-US" dirty="0" smtClean="0"/>
              <a:t>Whitelists (default-deny policy): all packets are dropped or rejected unless they are specifically allowed by the firewall.</a:t>
            </a:r>
            <a:endParaRPr lang="en-US" dirty="0"/>
          </a:p>
        </p:txBody>
      </p:sp>
    </p:spTree>
    <p:extLst>
      <p:ext uri="{BB962C8B-B14F-4D97-AF65-F5344CB8AC3E}">
        <p14:creationId xmlns:p14="http://schemas.microsoft.com/office/powerpoint/2010/main" val="393033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Stateless Firewalls</a:t>
            </a:r>
            <a:endParaRPr lang="en-US" dirty="0"/>
          </a:p>
        </p:txBody>
      </p:sp>
      <p:sp>
        <p:nvSpPr>
          <p:cNvPr id="3" name="Content Placeholder 2"/>
          <p:cNvSpPr>
            <a:spLocks noGrp="1"/>
          </p:cNvSpPr>
          <p:nvPr>
            <p:ph idx="1"/>
          </p:nvPr>
        </p:nvSpPr>
        <p:spPr/>
        <p:txBody>
          <a:bodyPr/>
          <a:lstStyle/>
          <a:p>
            <a:r>
              <a:rPr lang="en-US" dirty="0" smtClean="0"/>
              <a:t>Stateless Firewalls: it treats each packet attempting to travel through it in isolation without considering packets that is has processed previously. </a:t>
            </a:r>
          </a:p>
          <a:p>
            <a:r>
              <a:rPr lang="en-US" dirty="0" smtClean="0"/>
              <a:t>In particular, stateless firewalls don’t have any memory dedicated to determining if a given packet is part of an existing connection. </a:t>
            </a:r>
          </a:p>
          <a:p>
            <a:r>
              <a:rPr lang="en-US" dirty="0" smtClean="0"/>
              <a:t>It simply inspect packets and apply rules based on the source and destination IP addresses and ports.</a:t>
            </a:r>
            <a:endParaRPr lang="en-US" dirty="0"/>
          </a:p>
        </p:txBody>
      </p:sp>
    </p:spTree>
    <p:extLst>
      <p:ext uri="{BB962C8B-B14F-4D97-AF65-F5344CB8AC3E}">
        <p14:creationId xmlns:p14="http://schemas.microsoft.com/office/powerpoint/2010/main" val="21836217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Stateful</a:t>
            </a:r>
            <a:r>
              <a:rPr lang="en-US" dirty="0" smtClean="0"/>
              <a:t> Firewalls</a:t>
            </a:r>
            <a:endParaRPr lang="en-US" dirty="0"/>
          </a:p>
        </p:txBody>
      </p:sp>
      <p:sp>
        <p:nvSpPr>
          <p:cNvPr id="3" name="Content Placeholder 2"/>
          <p:cNvSpPr>
            <a:spLocks noGrp="1"/>
          </p:cNvSpPr>
          <p:nvPr>
            <p:ph idx="1"/>
          </p:nvPr>
        </p:nvSpPr>
        <p:spPr/>
        <p:txBody>
          <a:bodyPr/>
          <a:lstStyle/>
          <a:p>
            <a:r>
              <a:rPr lang="en-US" dirty="0" err="1" smtClean="0"/>
              <a:t>Stateful</a:t>
            </a:r>
            <a:r>
              <a:rPr lang="en-US" dirty="0" smtClean="0"/>
              <a:t> firewalls can tell when packets are part of legitimate sessions originating within a trusted network. </a:t>
            </a:r>
          </a:p>
          <a:p>
            <a:r>
              <a:rPr lang="en-US" dirty="0" err="1" smtClean="0"/>
              <a:t>Stateful</a:t>
            </a:r>
            <a:r>
              <a:rPr lang="en-US" dirty="0" smtClean="0"/>
              <a:t> firewalls maintain tables containing information on each active connection, including the IP addresses, ports, and sequence numbers of packets. </a:t>
            </a:r>
            <a:endParaRPr lang="en-US" dirty="0"/>
          </a:p>
        </p:txBody>
      </p:sp>
    </p:spTree>
    <p:extLst>
      <p:ext uri="{BB962C8B-B14F-4D97-AF65-F5344CB8AC3E}">
        <p14:creationId xmlns:p14="http://schemas.microsoft.com/office/powerpoint/2010/main" val="2284981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Tunneling</a:t>
            </a:r>
            <a:endParaRPr lang="en-US" dirty="0"/>
          </a:p>
        </p:txBody>
      </p:sp>
      <p:sp>
        <p:nvSpPr>
          <p:cNvPr id="3" name="Content Placeholder 2"/>
          <p:cNvSpPr>
            <a:spLocks noGrp="1"/>
          </p:cNvSpPr>
          <p:nvPr>
            <p:ph idx="1"/>
          </p:nvPr>
        </p:nvSpPr>
        <p:spPr/>
        <p:txBody>
          <a:bodyPr>
            <a:normAutofit lnSpcReduction="10000"/>
          </a:bodyPr>
          <a:lstStyle/>
          <a:p>
            <a:r>
              <a:rPr lang="en-US" dirty="0" smtClean="0"/>
              <a:t>The contents of TCP packets are not normally encrypted, so if someone is eavesdropping on a TCP connection, he can often see the complete contents of the payloads in this session. </a:t>
            </a:r>
          </a:p>
          <a:p>
            <a:r>
              <a:rPr lang="en-US" dirty="0" smtClean="0"/>
              <a:t>One way to prevent such eavesdropping without changing the software performing the communication is to use a tunneling protocol.</a:t>
            </a:r>
          </a:p>
          <a:p>
            <a:r>
              <a:rPr lang="en-US" dirty="0" smtClean="0"/>
              <a:t>In such a protocol, the communication between a client and server is automatically encrypted, so that useful eavesdropping is infeasible.</a:t>
            </a:r>
          </a:p>
          <a:p>
            <a:r>
              <a:rPr lang="en-US" dirty="0" smtClean="0"/>
              <a:t>To use such a protocol, the client and server have to have some way of establishing encryption and decryption keys, so using a tunneling protocol requires some setup. </a:t>
            </a:r>
            <a:endParaRPr lang="en-US" dirty="0"/>
          </a:p>
        </p:txBody>
      </p:sp>
    </p:spTree>
    <p:extLst>
      <p:ext uri="{BB962C8B-B14F-4D97-AF65-F5344CB8AC3E}">
        <p14:creationId xmlns:p14="http://schemas.microsoft.com/office/powerpoint/2010/main" val="23265254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Tunneling – Secure Shell (SSH)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Remote access: telnet, FTP, and rlogin no encryption </a:t>
            </a:r>
          </a:p>
          <a:p>
            <a:r>
              <a:rPr lang="en-US" dirty="0" smtClean="0"/>
              <a:t>SSH uses symmetric and public-key cryptography to communicate across the Internet using an encrypted channel.</a:t>
            </a:r>
          </a:p>
          <a:p>
            <a:r>
              <a:rPr lang="en-US" dirty="0" smtClean="0"/>
              <a:t>To establish an SSH connection, a client and server go through the following steps:</a:t>
            </a:r>
          </a:p>
          <a:p>
            <a:pPr lvl="1"/>
            <a:r>
              <a:rPr lang="en-US" dirty="0" smtClean="0"/>
              <a:t>The client connects to the server via a TCP session</a:t>
            </a:r>
          </a:p>
          <a:p>
            <a:pPr lvl="1"/>
            <a:r>
              <a:rPr lang="en-US" dirty="0" smtClean="0"/>
              <a:t>The client and server exchange information (encryption method, protocol version)</a:t>
            </a:r>
          </a:p>
          <a:p>
            <a:pPr lvl="1"/>
            <a:r>
              <a:rPr lang="en-US" dirty="0" smtClean="0"/>
              <a:t>The client and server initiate a secret-key exchange to establish a shared secret session key (AES, 3DES, </a:t>
            </a:r>
            <a:r>
              <a:rPr lang="en-US" dirty="0" err="1" smtClean="0"/>
              <a:t>etc</a:t>
            </a:r>
            <a:r>
              <a:rPr lang="en-US" dirty="0" smtClean="0"/>
              <a:t>)</a:t>
            </a:r>
          </a:p>
          <a:p>
            <a:pPr lvl="1"/>
            <a:r>
              <a:rPr lang="en-US" dirty="0" smtClean="0"/>
              <a:t>The server sends the client a list of acceptable forms of authentication</a:t>
            </a:r>
          </a:p>
          <a:p>
            <a:pPr lvl="1"/>
            <a:r>
              <a:rPr lang="en-US" dirty="0" smtClean="0"/>
              <a:t>Once authentication has been successfully completed, the server lets the client access appropriate resources. </a:t>
            </a:r>
            <a:endParaRPr lang="en-US" dirty="0"/>
          </a:p>
        </p:txBody>
      </p:sp>
    </p:spTree>
    <p:extLst>
      <p:ext uri="{BB962C8B-B14F-4D97-AF65-F5344CB8AC3E}">
        <p14:creationId xmlns:p14="http://schemas.microsoft.com/office/powerpoint/2010/main" val="29119153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Tunneling – IPsec </a:t>
            </a:r>
            <a:endParaRPr lang="en-US" dirty="0"/>
          </a:p>
        </p:txBody>
      </p:sp>
      <p:sp>
        <p:nvSpPr>
          <p:cNvPr id="3" name="Content Placeholder 2"/>
          <p:cNvSpPr>
            <a:spLocks noGrp="1"/>
          </p:cNvSpPr>
          <p:nvPr>
            <p:ph idx="1"/>
          </p:nvPr>
        </p:nvSpPr>
        <p:spPr/>
        <p:txBody>
          <a:bodyPr/>
          <a:lstStyle/>
          <a:p>
            <a:r>
              <a:rPr lang="en-US" dirty="0" smtClean="0"/>
              <a:t>Transport mode</a:t>
            </a:r>
          </a:p>
          <a:p>
            <a:pPr lvl="1"/>
            <a:r>
              <a:rPr lang="en-US" dirty="0" smtClean="0"/>
              <a:t>Additional IPsec header information is inserted before the data of the original packet</a:t>
            </a:r>
          </a:p>
          <a:p>
            <a:pPr lvl="1"/>
            <a:r>
              <a:rPr lang="en-US" dirty="0" smtClean="0"/>
              <a:t>Only the payload of the packet is encrypted or authenticated</a:t>
            </a:r>
          </a:p>
          <a:p>
            <a:r>
              <a:rPr lang="en-US" dirty="0" smtClean="0"/>
              <a:t>Tunnel mode</a:t>
            </a:r>
          </a:p>
          <a:p>
            <a:pPr lvl="1"/>
            <a:r>
              <a:rPr lang="en-US" dirty="0" smtClean="0"/>
              <a:t>A new packet is constructed with IPsec header information</a:t>
            </a:r>
          </a:p>
          <a:p>
            <a:pPr lvl="1"/>
            <a:r>
              <a:rPr lang="en-US" dirty="0" smtClean="0"/>
              <a:t>The entire original packet, including its header, is encapsulated as the payload of the new packet. </a:t>
            </a:r>
          </a:p>
          <a:p>
            <a:pPr lvl="1"/>
            <a:r>
              <a:rPr lang="en-US" dirty="0" smtClean="0"/>
              <a:t>Tunnel mode is commonly used to create virtual private networks (VPNs)</a:t>
            </a:r>
            <a:endParaRPr lang="en-US" dirty="0"/>
          </a:p>
        </p:txBody>
      </p:sp>
    </p:spTree>
    <p:extLst>
      <p:ext uri="{BB962C8B-B14F-4D97-AF65-F5344CB8AC3E}">
        <p14:creationId xmlns:p14="http://schemas.microsoft.com/office/powerpoint/2010/main" val="4044411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Map</a:t>
            </a:r>
            <a:endParaRPr lang="en-US" dirty="0"/>
          </a:p>
        </p:txBody>
      </p:sp>
      <p:sp>
        <p:nvSpPr>
          <p:cNvPr id="3" name="Content Placeholder 2"/>
          <p:cNvSpPr>
            <a:spLocks noGrp="1"/>
          </p:cNvSpPr>
          <p:nvPr>
            <p:ph idx="1"/>
          </p:nvPr>
        </p:nvSpPr>
        <p:spPr/>
        <p:txBody>
          <a:bodyPr/>
          <a:lstStyle/>
          <a:p>
            <a:r>
              <a:rPr lang="en-US" dirty="0" smtClean="0"/>
              <a:t>Denial-of-Service Attacks</a:t>
            </a:r>
          </a:p>
          <a:p>
            <a:r>
              <a:rPr lang="en-US" dirty="0" smtClean="0"/>
              <a:t>Firewalls</a:t>
            </a:r>
          </a:p>
          <a:p>
            <a:r>
              <a:rPr lang="en-US" dirty="0" smtClean="0"/>
              <a:t>Tunneling</a:t>
            </a:r>
          </a:p>
          <a:p>
            <a:r>
              <a:rPr lang="en-US" dirty="0" smtClean="0"/>
              <a:t>Intrusion </a:t>
            </a:r>
            <a:r>
              <a:rPr lang="en-US" dirty="0" smtClean="0"/>
              <a:t>Detection System (IDS)</a:t>
            </a:r>
          </a:p>
          <a:p>
            <a:r>
              <a:rPr lang="en-US" dirty="0" smtClean="0"/>
              <a:t>Intrusion Prevention System (IPS)</a:t>
            </a:r>
            <a:endParaRPr lang="en-US" dirty="0"/>
          </a:p>
        </p:txBody>
      </p:sp>
    </p:spTree>
    <p:extLst>
      <p:ext uri="{BB962C8B-B14F-4D97-AF65-F5344CB8AC3E}">
        <p14:creationId xmlns:p14="http://schemas.microsoft.com/office/powerpoint/2010/main" val="3765747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Private Networking (VPN)</a:t>
            </a:r>
            <a:endParaRPr lang="en-US" dirty="0"/>
          </a:p>
        </p:txBody>
      </p:sp>
      <p:sp>
        <p:nvSpPr>
          <p:cNvPr id="3" name="Content Placeholder 2"/>
          <p:cNvSpPr>
            <a:spLocks noGrp="1"/>
          </p:cNvSpPr>
          <p:nvPr>
            <p:ph idx="1"/>
          </p:nvPr>
        </p:nvSpPr>
        <p:spPr/>
        <p:txBody>
          <a:bodyPr/>
          <a:lstStyle/>
          <a:p>
            <a:r>
              <a:rPr lang="en-US" dirty="0" smtClean="0"/>
              <a:t>Virtual private networking (VPN) is a technology that allows private networks to be safely extended over long physical distances by making use of a public network, such as the Internet, as a means of transport.</a:t>
            </a:r>
          </a:p>
          <a:p>
            <a:r>
              <a:rPr lang="en-US" dirty="0" smtClean="0"/>
              <a:t>Remote access VPN: allow authorized clients to access a private network that is referred to as an intranet</a:t>
            </a:r>
          </a:p>
          <a:p>
            <a:r>
              <a:rPr lang="en-US" dirty="0" smtClean="0"/>
              <a:t>Site-to-site VPN: provide a secure bridge between </a:t>
            </a:r>
            <a:r>
              <a:rPr lang="en-US" smtClean="0"/>
              <a:t>two </a:t>
            </a:r>
            <a:r>
              <a:rPr lang="en-US" smtClean="0"/>
              <a:t>or </a:t>
            </a:r>
            <a:r>
              <a:rPr lang="en-US" dirty="0" smtClean="0"/>
              <a:t>more physically distant network by using tunneling </a:t>
            </a:r>
            <a:endParaRPr lang="en-US" dirty="0"/>
          </a:p>
        </p:txBody>
      </p:sp>
    </p:spTree>
    <p:extLst>
      <p:ext uri="{BB962C8B-B14F-4D97-AF65-F5344CB8AC3E}">
        <p14:creationId xmlns:p14="http://schemas.microsoft.com/office/powerpoint/2010/main" val="41932805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Intrusion </a:t>
            </a:r>
            <a:r>
              <a:rPr lang="en-US" dirty="0" smtClean="0"/>
              <a:t>Detection System (IDS)</a:t>
            </a:r>
            <a:endParaRPr lang="en-US" dirty="0"/>
          </a:p>
        </p:txBody>
      </p:sp>
      <p:sp>
        <p:nvSpPr>
          <p:cNvPr id="3" name="Content Placeholder 2"/>
          <p:cNvSpPr>
            <a:spLocks noGrp="1"/>
          </p:cNvSpPr>
          <p:nvPr>
            <p:ph idx="1"/>
          </p:nvPr>
        </p:nvSpPr>
        <p:spPr/>
        <p:txBody>
          <a:bodyPr/>
          <a:lstStyle/>
          <a:p>
            <a:r>
              <a:rPr lang="en-US" dirty="0" smtClean="0"/>
              <a:t>An intrusion detection system (IDS) is a software or hardware system that is used to detect signs of malicious activity on a network or individual computer. </a:t>
            </a:r>
          </a:p>
          <a:p>
            <a:pPr lvl="1"/>
            <a:r>
              <a:rPr lang="en-US" dirty="0" smtClean="0"/>
              <a:t>IDS sensors: collect real-time data about the functioning of network components and </a:t>
            </a:r>
            <a:r>
              <a:rPr lang="en-US" dirty="0" smtClean="0"/>
              <a:t>computers, it is a listen-only device</a:t>
            </a:r>
            <a:endParaRPr lang="en-US" dirty="0" smtClean="0"/>
          </a:p>
          <a:p>
            <a:pPr lvl="1"/>
            <a:r>
              <a:rPr lang="en-US" dirty="0" smtClean="0"/>
              <a:t>IDS manager: receives reports from sensors and determine if an intrusion has occurred. </a:t>
            </a:r>
            <a:endParaRPr lang="en-US" dirty="0" smtClean="0"/>
          </a:p>
          <a:p>
            <a:pPr lvl="1"/>
            <a:r>
              <a:rPr lang="en-US" dirty="0" smtClean="0"/>
              <a:t>IDS cannot automatically take actions to prevent a detected exploit from taking over the system</a:t>
            </a:r>
            <a:endParaRPr lang="en-US" dirty="0" smtClean="0"/>
          </a:p>
          <a:p>
            <a:pPr lvl="1"/>
            <a:endParaRPr lang="en-US" dirty="0"/>
          </a:p>
        </p:txBody>
      </p:sp>
    </p:spTree>
    <p:extLst>
      <p:ext uri="{BB962C8B-B14F-4D97-AF65-F5344CB8AC3E}">
        <p14:creationId xmlns:p14="http://schemas.microsoft.com/office/powerpoint/2010/main" val="2508008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Intrusion Prevention System (IPS)</a:t>
            </a:r>
            <a:endParaRPr lang="en-US" dirty="0"/>
          </a:p>
        </p:txBody>
      </p:sp>
      <p:sp>
        <p:nvSpPr>
          <p:cNvPr id="3" name="Content Placeholder 2"/>
          <p:cNvSpPr>
            <a:spLocks noGrp="1"/>
          </p:cNvSpPr>
          <p:nvPr>
            <p:ph idx="1"/>
          </p:nvPr>
        </p:nvSpPr>
        <p:spPr/>
        <p:txBody>
          <a:bodyPr/>
          <a:lstStyle/>
          <a:p>
            <a:r>
              <a:rPr lang="en-US" dirty="0" smtClean="0"/>
              <a:t>Intrusion Prevention System</a:t>
            </a:r>
          </a:p>
          <a:p>
            <a:pPr lvl="1"/>
            <a:r>
              <a:rPr lang="en-US" dirty="0"/>
              <a:t>i</a:t>
            </a:r>
            <a:r>
              <a:rPr lang="en-US" dirty="0" smtClean="0"/>
              <a:t>s a network security/threat prevention technology that examines network traffic flows to detect and prevent vulnerability exploits</a:t>
            </a:r>
            <a:endParaRPr lang="en-US" dirty="0"/>
          </a:p>
        </p:txBody>
      </p:sp>
    </p:spTree>
    <p:extLst>
      <p:ext uri="{BB962C8B-B14F-4D97-AF65-F5344CB8AC3E}">
        <p14:creationId xmlns:p14="http://schemas.microsoft.com/office/powerpoint/2010/main" val="9088962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Intrusion Detection System vs Intrusion Prevention System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3467497"/>
              </p:ext>
            </p:extLst>
          </p:nvPr>
        </p:nvGraphicFramePr>
        <p:xfrm>
          <a:off x="838200" y="1825625"/>
          <a:ext cx="10515600" cy="3114040"/>
        </p:xfrm>
        <a:graphic>
          <a:graphicData uri="http://schemas.openxmlformats.org/drawingml/2006/table">
            <a:tbl>
              <a:tblPr firstRow="1" bandRow="1">
                <a:tableStyleId>{5C22544A-7EE6-4342-B048-85BDC9FD1C3A}</a:tableStyleId>
              </a:tblPr>
              <a:tblGrid>
                <a:gridCol w="2258291">
                  <a:extLst>
                    <a:ext uri="{9D8B030D-6E8A-4147-A177-3AD203B41FA5}">
                      <a16:colId xmlns:a16="http://schemas.microsoft.com/office/drawing/2014/main" val="2518458804"/>
                    </a:ext>
                  </a:extLst>
                </a:gridCol>
                <a:gridCol w="3913909">
                  <a:extLst>
                    <a:ext uri="{9D8B030D-6E8A-4147-A177-3AD203B41FA5}">
                      <a16:colId xmlns:a16="http://schemas.microsoft.com/office/drawing/2014/main" val="3477748036"/>
                    </a:ext>
                  </a:extLst>
                </a:gridCol>
                <a:gridCol w="4343400">
                  <a:extLst>
                    <a:ext uri="{9D8B030D-6E8A-4147-A177-3AD203B41FA5}">
                      <a16:colId xmlns:a16="http://schemas.microsoft.com/office/drawing/2014/main" val="2725713945"/>
                    </a:ext>
                  </a:extLst>
                </a:gridCol>
              </a:tblGrid>
              <a:tr h="370840">
                <a:tc>
                  <a:txBody>
                    <a:bodyPr/>
                    <a:lstStyle/>
                    <a:p>
                      <a:pPr algn="ctr"/>
                      <a:endParaRPr lang="en-US" dirty="0"/>
                    </a:p>
                  </a:txBody>
                  <a:tcPr/>
                </a:tc>
                <a:tc>
                  <a:txBody>
                    <a:bodyPr/>
                    <a:lstStyle/>
                    <a:p>
                      <a:pPr algn="ctr"/>
                      <a:r>
                        <a:rPr lang="en-US" dirty="0" smtClean="0"/>
                        <a:t>IPS</a:t>
                      </a:r>
                      <a:endParaRPr lang="en-US" dirty="0"/>
                    </a:p>
                  </a:txBody>
                  <a:tcPr/>
                </a:tc>
                <a:tc>
                  <a:txBody>
                    <a:bodyPr/>
                    <a:lstStyle/>
                    <a:p>
                      <a:pPr algn="ctr"/>
                      <a:r>
                        <a:rPr lang="en-US" dirty="0" smtClean="0"/>
                        <a:t>IDS</a:t>
                      </a:r>
                      <a:endParaRPr lang="en-US" dirty="0"/>
                    </a:p>
                  </a:txBody>
                  <a:tcPr/>
                </a:tc>
                <a:extLst>
                  <a:ext uri="{0D108BD9-81ED-4DB2-BD59-A6C34878D82A}">
                    <a16:rowId xmlns:a16="http://schemas.microsoft.com/office/drawing/2014/main" val="2391581911"/>
                  </a:ext>
                </a:extLst>
              </a:tr>
              <a:tr h="370840">
                <a:tc>
                  <a:txBody>
                    <a:bodyPr/>
                    <a:lstStyle/>
                    <a:p>
                      <a:r>
                        <a:rPr lang="en-US" dirty="0" smtClean="0"/>
                        <a:t>Placement in network infrastructure</a:t>
                      </a:r>
                      <a:endParaRPr lang="en-US" dirty="0"/>
                    </a:p>
                  </a:txBody>
                  <a:tcPr/>
                </a:tc>
                <a:tc>
                  <a:txBody>
                    <a:bodyPr/>
                    <a:lstStyle/>
                    <a:p>
                      <a:r>
                        <a:rPr lang="en-US" dirty="0" smtClean="0"/>
                        <a:t>Part of the direct line of communication (inline)</a:t>
                      </a:r>
                      <a:endParaRPr lang="en-US" dirty="0"/>
                    </a:p>
                  </a:txBody>
                  <a:tcPr/>
                </a:tc>
                <a:tc>
                  <a:txBody>
                    <a:bodyPr/>
                    <a:lstStyle/>
                    <a:p>
                      <a:r>
                        <a:rPr lang="en-US" dirty="0" smtClean="0"/>
                        <a:t>Outside</a:t>
                      </a:r>
                      <a:r>
                        <a:rPr lang="en-US" baseline="0" dirty="0" smtClean="0"/>
                        <a:t> direct line of communication (offline)</a:t>
                      </a:r>
                      <a:endParaRPr lang="en-US" dirty="0"/>
                    </a:p>
                  </a:txBody>
                  <a:tcPr/>
                </a:tc>
                <a:extLst>
                  <a:ext uri="{0D108BD9-81ED-4DB2-BD59-A6C34878D82A}">
                    <a16:rowId xmlns:a16="http://schemas.microsoft.com/office/drawing/2014/main" val="3912519904"/>
                  </a:ext>
                </a:extLst>
              </a:tr>
              <a:tr h="370840">
                <a:tc>
                  <a:txBody>
                    <a:bodyPr/>
                    <a:lstStyle/>
                    <a:p>
                      <a:r>
                        <a:rPr lang="en-US" dirty="0" smtClean="0"/>
                        <a:t>System Type</a:t>
                      </a:r>
                      <a:endParaRPr lang="en-US" dirty="0"/>
                    </a:p>
                  </a:txBody>
                  <a:tcPr/>
                </a:tc>
                <a:tc>
                  <a:txBody>
                    <a:bodyPr/>
                    <a:lstStyle/>
                    <a:p>
                      <a:r>
                        <a:rPr lang="en-US" dirty="0" smtClean="0"/>
                        <a:t>Active (monitors and automatically defend),</a:t>
                      </a:r>
                    </a:p>
                    <a:p>
                      <a:r>
                        <a:rPr lang="en-US" dirty="0" smtClean="0"/>
                        <a:t>Passive</a:t>
                      </a:r>
                      <a:endParaRPr lang="en-US" dirty="0"/>
                    </a:p>
                  </a:txBody>
                  <a:tcPr/>
                </a:tc>
                <a:tc>
                  <a:txBody>
                    <a:bodyPr/>
                    <a:lstStyle/>
                    <a:p>
                      <a:r>
                        <a:rPr lang="en-US" dirty="0" smtClean="0"/>
                        <a:t>Passive (monitors and notifies)</a:t>
                      </a:r>
                      <a:endParaRPr lang="en-US" dirty="0"/>
                    </a:p>
                  </a:txBody>
                  <a:tcPr/>
                </a:tc>
                <a:extLst>
                  <a:ext uri="{0D108BD9-81ED-4DB2-BD59-A6C34878D82A}">
                    <a16:rowId xmlns:a16="http://schemas.microsoft.com/office/drawing/2014/main" val="3291834892"/>
                  </a:ext>
                </a:extLst>
              </a:tr>
              <a:tr h="370840">
                <a:tc>
                  <a:txBody>
                    <a:bodyPr/>
                    <a:lstStyle/>
                    <a:p>
                      <a:r>
                        <a:rPr lang="en-US" dirty="0" smtClean="0"/>
                        <a:t>Detection Mechanism</a:t>
                      </a:r>
                      <a:endParaRPr lang="en-US" dirty="0"/>
                    </a:p>
                  </a:txBody>
                  <a:tcPr/>
                </a:tc>
                <a:tc>
                  <a:txBody>
                    <a:bodyPr/>
                    <a:lstStyle/>
                    <a:p>
                      <a:pPr marL="342900" indent="-342900">
                        <a:buAutoNum type="arabicPeriod"/>
                      </a:pPr>
                      <a:r>
                        <a:rPr lang="en-US" dirty="0" smtClean="0"/>
                        <a:t>Statistical anomaly-based detection</a:t>
                      </a:r>
                    </a:p>
                    <a:p>
                      <a:pPr marL="342900" indent="-342900">
                        <a:buAutoNum type="arabicPeriod"/>
                      </a:pPr>
                      <a:r>
                        <a:rPr lang="en-US" dirty="0" smtClean="0"/>
                        <a:t>Signature detection: exploit-facing signature, vulnerability-facing</a:t>
                      </a:r>
                      <a:r>
                        <a:rPr lang="en-US" baseline="0" dirty="0" smtClean="0"/>
                        <a:t> signature</a:t>
                      </a:r>
                      <a:endParaRPr lang="en-US" dirty="0"/>
                    </a:p>
                  </a:txBody>
                  <a:tcPr/>
                </a:tc>
                <a:tc>
                  <a:txBody>
                    <a:bodyPr/>
                    <a:lstStyle/>
                    <a:p>
                      <a:r>
                        <a:rPr lang="en-US" dirty="0" smtClean="0"/>
                        <a:t>1. Statistical</a:t>
                      </a:r>
                      <a:r>
                        <a:rPr lang="en-US" baseline="0" dirty="0" smtClean="0"/>
                        <a:t> a</a:t>
                      </a:r>
                      <a:r>
                        <a:rPr lang="en-US" dirty="0" smtClean="0"/>
                        <a:t>nomaly based detection</a:t>
                      </a:r>
                      <a:endParaRPr lang="en-US" dirty="0"/>
                    </a:p>
                  </a:txBody>
                  <a:tcPr/>
                </a:tc>
                <a:extLst>
                  <a:ext uri="{0D108BD9-81ED-4DB2-BD59-A6C34878D82A}">
                    <a16:rowId xmlns:a16="http://schemas.microsoft.com/office/drawing/2014/main" val="1186159828"/>
                  </a:ext>
                </a:extLst>
              </a:tr>
            </a:tbl>
          </a:graphicData>
        </a:graphic>
      </p:graphicFrame>
    </p:spTree>
    <p:extLst>
      <p:ext uri="{BB962C8B-B14F-4D97-AF65-F5344CB8AC3E}">
        <p14:creationId xmlns:p14="http://schemas.microsoft.com/office/powerpoint/2010/main" val="13162444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Honeypots</a:t>
            </a:r>
            <a:endParaRPr lang="en-US" dirty="0"/>
          </a:p>
        </p:txBody>
      </p:sp>
      <p:sp>
        <p:nvSpPr>
          <p:cNvPr id="3" name="Content Placeholder 2"/>
          <p:cNvSpPr>
            <a:spLocks noGrp="1"/>
          </p:cNvSpPr>
          <p:nvPr>
            <p:ph idx="1"/>
          </p:nvPr>
        </p:nvSpPr>
        <p:spPr>
          <a:xfrm>
            <a:off x="838200" y="1825625"/>
            <a:ext cx="7425906" cy="4351338"/>
          </a:xfrm>
        </p:spPr>
        <p:txBody>
          <a:bodyPr>
            <a:normAutofit lnSpcReduction="10000"/>
          </a:bodyPr>
          <a:lstStyle/>
          <a:p>
            <a:r>
              <a:rPr lang="en-US" dirty="0" smtClean="0"/>
              <a:t>This is a computer that is used as “bait” for intruders.</a:t>
            </a:r>
          </a:p>
          <a:p>
            <a:r>
              <a:rPr lang="en-US" dirty="0" smtClean="0"/>
              <a:t>It is often placed on network in a way that makes it attractive, such as having it configured with software with known vulnerabilities and having its hard drive full of documents that appear to contain company secrets. </a:t>
            </a:r>
          </a:p>
          <a:p>
            <a:r>
              <a:rPr lang="en-US" dirty="0" smtClean="0"/>
              <a:t>Effective</a:t>
            </a:r>
          </a:p>
          <a:p>
            <a:pPr lvl="1"/>
            <a:r>
              <a:rPr lang="en-US" dirty="0" smtClean="0"/>
              <a:t>Intrusion detection</a:t>
            </a:r>
          </a:p>
          <a:p>
            <a:pPr lvl="1"/>
            <a:r>
              <a:rPr lang="en-US" dirty="0" smtClean="0"/>
              <a:t>Evidence</a:t>
            </a:r>
          </a:p>
          <a:p>
            <a:pPr lvl="1"/>
            <a:r>
              <a:rPr lang="en-US" dirty="0" smtClean="0"/>
              <a:t>Diversion</a:t>
            </a:r>
            <a:endParaRPr lang="en-US" dirty="0"/>
          </a:p>
        </p:txBody>
      </p:sp>
      <p:pic>
        <p:nvPicPr>
          <p:cNvPr id="4" name="Picture 3"/>
          <p:cNvPicPr>
            <a:picLocks noChangeAspect="1"/>
          </p:cNvPicPr>
          <p:nvPr/>
        </p:nvPicPr>
        <p:blipFill>
          <a:blip r:embed="rId2"/>
          <a:stretch>
            <a:fillRect/>
          </a:stretch>
        </p:blipFill>
        <p:spPr>
          <a:xfrm>
            <a:off x="8264106" y="1690688"/>
            <a:ext cx="3571875" cy="3829050"/>
          </a:xfrm>
          <a:prstGeom prst="rect">
            <a:avLst/>
          </a:prstGeom>
        </p:spPr>
      </p:pic>
    </p:spTree>
    <p:extLst>
      <p:ext uri="{BB962C8B-B14F-4D97-AF65-F5344CB8AC3E}">
        <p14:creationId xmlns:p14="http://schemas.microsoft.com/office/powerpoint/2010/main" val="180916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Denial-of-Service Attacks</a:t>
            </a:r>
            <a:endParaRPr lang="en-US" dirty="0"/>
          </a:p>
        </p:txBody>
      </p:sp>
      <p:sp>
        <p:nvSpPr>
          <p:cNvPr id="3" name="Content Placeholder 2"/>
          <p:cNvSpPr>
            <a:spLocks noGrp="1"/>
          </p:cNvSpPr>
          <p:nvPr>
            <p:ph idx="1"/>
          </p:nvPr>
        </p:nvSpPr>
        <p:spPr/>
        <p:txBody>
          <a:bodyPr>
            <a:normAutofit lnSpcReduction="10000"/>
          </a:bodyPr>
          <a:lstStyle/>
          <a:p>
            <a:r>
              <a:rPr lang="en-US" dirty="0" smtClean="0"/>
              <a:t>Because bandwidth in a network is finite, the number of connections a web server can maintain to clients is limited.</a:t>
            </a:r>
          </a:p>
          <a:p>
            <a:r>
              <a:rPr lang="en-US" dirty="0" smtClean="0"/>
              <a:t>Each connection to a server needs a minimum amount of network capacity to function.</a:t>
            </a:r>
          </a:p>
          <a:p>
            <a:r>
              <a:rPr lang="en-US" dirty="0" smtClean="0"/>
              <a:t>When a server has used up its bandwidth or the ability of its processors to respond to requests, then additional attempted connections are dropped and some potential clients will be unable to access the resources provided by the server.</a:t>
            </a:r>
          </a:p>
          <a:p>
            <a:r>
              <a:rPr lang="en-US" dirty="0" smtClean="0"/>
              <a:t>Any attack that is designed to cause a machine or piece of software to be unavailable and unable to perform </a:t>
            </a:r>
            <a:r>
              <a:rPr lang="en-US" dirty="0" smtClean="0"/>
              <a:t>its </a:t>
            </a:r>
            <a:r>
              <a:rPr lang="en-US" dirty="0" smtClean="0"/>
              <a:t>basic functionality is known as a </a:t>
            </a:r>
            <a:r>
              <a:rPr lang="en-US" dirty="0"/>
              <a:t>D</a:t>
            </a:r>
            <a:r>
              <a:rPr lang="en-US" dirty="0" smtClean="0"/>
              <a:t>enial-of-Service </a:t>
            </a:r>
            <a:r>
              <a:rPr lang="en-US" dirty="0" smtClean="0"/>
              <a:t>(</a:t>
            </a:r>
            <a:r>
              <a:rPr lang="en-US" dirty="0" err="1" smtClean="0"/>
              <a:t>DoS</a:t>
            </a:r>
            <a:r>
              <a:rPr lang="en-US" dirty="0" smtClean="0"/>
              <a:t>) attack.</a:t>
            </a:r>
            <a:endParaRPr lang="en-US" dirty="0"/>
          </a:p>
        </p:txBody>
      </p:sp>
      <p:pic>
        <p:nvPicPr>
          <p:cNvPr id="4" name="Picture 3"/>
          <p:cNvPicPr>
            <a:picLocks noChangeAspect="1"/>
          </p:cNvPicPr>
          <p:nvPr/>
        </p:nvPicPr>
        <p:blipFill>
          <a:blip r:embed="rId2"/>
          <a:stretch>
            <a:fillRect/>
          </a:stretch>
        </p:blipFill>
        <p:spPr>
          <a:xfrm>
            <a:off x="8648702" y="93525"/>
            <a:ext cx="2959892" cy="1664632"/>
          </a:xfrm>
          <a:prstGeom prst="rect">
            <a:avLst/>
          </a:prstGeom>
        </p:spPr>
      </p:pic>
    </p:spTree>
    <p:extLst>
      <p:ext uri="{BB962C8B-B14F-4D97-AF65-F5344CB8AC3E}">
        <p14:creationId xmlns:p14="http://schemas.microsoft.com/office/powerpoint/2010/main" val="10727060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Denial-of-Service Attacks</a:t>
            </a:r>
            <a:endParaRPr lang="en-US" dirty="0"/>
          </a:p>
        </p:txBody>
      </p:sp>
      <p:sp>
        <p:nvSpPr>
          <p:cNvPr id="3" name="Content Placeholder 2"/>
          <p:cNvSpPr>
            <a:spLocks noGrp="1"/>
          </p:cNvSpPr>
          <p:nvPr>
            <p:ph idx="1"/>
          </p:nvPr>
        </p:nvSpPr>
        <p:spPr>
          <a:xfrm>
            <a:off x="723900" y="1854200"/>
            <a:ext cx="6784181" cy="4351338"/>
          </a:xfrm>
        </p:spPr>
        <p:txBody>
          <a:bodyPr>
            <a:normAutofit lnSpcReduction="10000"/>
          </a:bodyPr>
          <a:lstStyle/>
          <a:p>
            <a:r>
              <a:rPr lang="en-US" dirty="0" smtClean="0"/>
              <a:t>Spoofing the source IP address is commonly used to obscure the identity of the attacker as well as make mitigation of the attack more difficult.</a:t>
            </a:r>
          </a:p>
          <a:p>
            <a:r>
              <a:rPr lang="en-US" dirty="0" smtClean="0"/>
              <a:t>Because some servers may stop DOS attacks by dropping all packets from certain blacklisted IP addresses, attackers can generate a unique source IP address for every packet sent, preventing the target from successfully identifying and blocking the attacker. </a:t>
            </a:r>
            <a:endParaRPr lang="en-US" dirty="0"/>
          </a:p>
        </p:txBody>
      </p:sp>
      <p:pic>
        <p:nvPicPr>
          <p:cNvPr id="4" name="Picture 3"/>
          <p:cNvPicPr>
            <a:picLocks noChangeAspect="1"/>
          </p:cNvPicPr>
          <p:nvPr/>
        </p:nvPicPr>
        <p:blipFill>
          <a:blip r:embed="rId2"/>
          <a:stretch>
            <a:fillRect/>
          </a:stretch>
        </p:blipFill>
        <p:spPr>
          <a:xfrm>
            <a:off x="7727155" y="2338388"/>
            <a:ext cx="3996170" cy="2705100"/>
          </a:xfrm>
          <a:prstGeom prst="rect">
            <a:avLst/>
          </a:prstGeom>
        </p:spPr>
      </p:pic>
    </p:spTree>
    <p:extLst>
      <p:ext uri="{BB962C8B-B14F-4D97-AF65-F5344CB8AC3E}">
        <p14:creationId xmlns:p14="http://schemas.microsoft.com/office/powerpoint/2010/main" val="24580508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 – the Ping Flood Attack</a:t>
            </a:r>
            <a:endParaRPr lang="en-US" dirty="0"/>
          </a:p>
        </p:txBody>
      </p:sp>
      <p:sp>
        <p:nvSpPr>
          <p:cNvPr id="3" name="Content Placeholder 2"/>
          <p:cNvSpPr>
            <a:spLocks noGrp="1"/>
          </p:cNvSpPr>
          <p:nvPr>
            <p:ph idx="1"/>
          </p:nvPr>
        </p:nvSpPr>
        <p:spPr>
          <a:xfrm>
            <a:off x="498764" y="1904712"/>
            <a:ext cx="5326856" cy="4351338"/>
          </a:xfrm>
        </p:spPr>
        <p:txBody>
          <a:bodyPr>
            <a:normAutofit lnSpcReduction="10000"/>
          </a:bodyPr>
          <a:lstStyle/>
          <a:p>
            <a:r>
              <a:rPr lang="en-US" dirty="0" smtClean="0"/>
              <a:t>A powerful machine sends a massive amounts of echo requests to a single victim server.</a:t>
            </a:r>
          </a:p>
          <a:p>
            <a:r>
              <a:rPr lang="en-US" dirty="0" smtClean="0"/>
              <a:t>If the attacker can create many more ping requests than the victim can process, and the victim has enough network bandwidth to receive all these requests, then the victim server will be overwhelmed with the traffic and start to drop legitimate connections</a:t>
            </a:r>
            <a:endParaRPr lang="en-US" dirty="0"/>
          </a:p>
        </p:txBody>
      </p:sp>
      <p:pic>
        <p:nvPicPr>
          <p:cNvPr id="4" name="Picture 3"/>
          <p:cNvPicPr>
            <a:picLocks noChangeAspect="1"/>
          </p:cNvPicPr>
          <p:nvPr/>
        </p:nvPicPr>
        <p:blipFill>
          <a:blip r:embed="rId2"/>
          <a:stretch>
            <a:fillRect/>
          </a:stretch>
        </p:blipFill>
        <p:spPr>
          <a:xfrm>
            <a:off x="6096000" y="2140961"/>
            <a:ext cx="5816233" cy="3878840"/>
          </a:xfrm>
          <a:prstGeom prst="rect">
            <a:avLst/>
          </a:prstGeom>
        </p:spPr>
      </p:pic>
    </p:spTree>
    <p:extLst>
      <p:ext uri="{BB962C8B-B14F-4D97-AF65-F5344CB8AC3E}">
        <p14:creationId xmlns:p14="http://schemas.microsoft.com/office/powerpoint/2010/main" val="23283537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 – the Smurf Attack</a:t>
            </a:r>
            <a:endParaRPr lang="en-US" dirty="0"/>
          </a:p>
        </p:txBody>
      </p:sp>
      <p:sp>
        <p:nvSpPr>
          <p:cNvPr id="3" name="Content Placeholder 2"/>
          <p:cNvSpPr>
            <a:spLocks noGrp="1"/>
          </p:cNvSpPr>
          <p:nvPr>
            <p:ph idx="1"/>
          </p:nvPr>
        </p:nvSpPr>
        <p:spPr>
          <a:xfrm>
            <a:off x="609600" y="1758157"/>
            <a:ext cx="8430491" cy="4351338"/>
          </a:xfrm>
        </p:spPr>
        <p:txBody>
          <a:bodyPr>
            <a:normAutofit fontScale="92500" lnSpcReduction="20000"/>
          </a:bodyPr>
          <a:lstStyle/>
          <a:p>
            <a:r>
              <a:rPr lang="en-US" dirty="0" smtClean="0"/>
              <a:t>Many networks features a broadcast address by which a user can send a packet that is received by every IP address on the network.</a:t>
            </a:r>
          </a:p>
          <a:p>
            <a:r>
              <a:rPr lang="en-US" dirty="0" smtClean="0"/>
              <a:t>Smurf attacks exploit this property by sending ICMP packets with a source address set to the target and with a destination address set to the broadcast address of a network</a:t>
            </a:r>
          </a:p>
          <a:p>
            <a:r>
              <a:rPr lang="en-US" dirty="0" smtClean="0"/>
              <a:t>Once sent, each packet is received by every machine on the network, at which point every machine sends a reply ICMP packet to the indicated source address of the target. </a:t>
            </a:r>
          </a:p>
          <a:p>
            <a:r>
              <a:rPr lang="en-US" dirty="0" smtClean="0"/>
              <a:t>This results in an amplification effect that multiplies the number of packets sent by the number of machines on the network. </a:t>
            </a:r>
            <a:endParaRPr lang="en-US" dirty="0"/>
          </a:p>
        </p:txBody>
      </p:sp>
      <p:pic>
        <p:nvPicPr>
          <p:cNvPr id="4" name="Picture 3"/>
          <p:cNvPicPr>
            <a:picLocks noChangeAspect="1"/>
          </p:cNvPicPr>
          <p:nvPr/>
        </p:nvPicPr>
        <p:blipFill>
          <a:blip r:embed="rId2"/>
          <a:stretch>
            <a:fillRect/>
          </a:stretch>
        </p:blipFill>
        <p:spPr>
          <a:xfrm>
            <a:off x="9268691" y="329407"/>
            <a:ext cx="2743200" cy="2857500"/>
          </a:xfrm>
          <a:prstGeom prst="rect">
            <a:avLst/>
          </a:prstGeom>
        </p:spPr>
      </p:pic>
    </p:spTree>
    <p:extLst>
      <p:ext uri="{BB962C8B-B14F-4D97-AF65-F5344CB8AC3E}">
        <p14:creationId xmlns:p14="http://schemas.microsoft.com/office/powerpoint/2010/main" val="3864672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 – the SYN Flood Attack</a:t>
            </a:r>
            <a:endParaRPr lang="en-US" dirty="0"/>
          </a:p>
        </p:txBody>
      </p:sp>
      <p:sp>
        <p:nvSpPr>
          <p:cNvPr id="3" name="Content Placeholder 2"/>
          <p:cNvSpPr>
            <a:spLocks noGrp="1"/>
          </p:cNvSpPr>
          <p:nvPr>
            <p:ph idx="1"/>
          </p:nvPr>
        </p:nvSpPr>
        <p:spPr>
          <a:xfrm>
            <a:off x="838200" y="1825625"/>
            <a:ext cx="5902901" cy="4351338"/>
          </a:xfrm>
        </p:spPr>
        <p:txBody>
          <a:bodyPr>
            <a:normAutofit fontScale="92500" lnSpcReduction="10000"/>
          </a:bodyPr>
          <a:lstStyle/>
          <a:p>
            <a:r>
              <a:rPr lang="en-US" dirty="0" smtClean="0"/>
              <a:t>An attacker sends a large number of SYN packets to the server, ignores the SYN/ACK replies, and never sends the expected ACK packets back.</a:t>
            </a:r>
          </a:p>
          <a:p>
            <a:r>
              <a:rPr lang="en-US" dirty="0" smtClean="0"/>
              <a:t>The server’s memory will fill up with sequence numbers that it is remembering in order to match up TCP sessions with expected ACK packets</a:t>
            </a:r>
          </a:p>
          <a:p>
            <a:r>
              <a:rPr lang="en-US" dirty="0" smtClean="0"/>
              <a:t>These ACK packets will never arrive, so this wasted memory ultimately blocks out other, legitimate TCP session requests. </a:t>
            </a:r>
            <a:endParaRPr lang="en-US" dirty="0"/>
          </a:p>
        </p:txBody>
      </p:sp>
      <p:pic>
        <p:nvPicPr>
          <p:cNvPr id="5" name="Picture 4"/>
          <p:cNvPicPr>
            <a:picLocks noChangeAspect="1"/>
          </p:cNvPicPr>
          <p:nvPr/>
        </p:nvPicPr>
        <p:blipFill>
          <a:blip r:embed="rId2"/>
          <a:stretch>
            <a:fillRect/>
          </a:stretch>
        </p:blipFill>
        <p:spPr>
          <a:xfrm>
            <a:off x="6741102" y="1825625"/>
            <a:ext cx="5216825" cy="3748088"/>
          </a:xfrm>
          <a:prstGeom prst="rect">
            <a:avLst/>
          </a:prstGeom>
        </p:spPr>
      </p:pic>
    </p:spTree>
    <p:extLst>
      <p:ext uri="{BB962C8B-B14F-4D97-AF65-F5344CB8AC3E}">
        <p14:creationId xmlns:p14="http://schemas.microsoft.com/office/powerpoint/2010/main" val="15320294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 – Defenses Against SYN Flood Attack</a:t>
            </a:r>
            <a:endParaRPr lang="en-US" dirty="0"/>
          </a:p>
        </p:txBody>
      </p:sp>
      <p:pic>
        <p:nvPicPr>
          <p:cNvPr id="4" name="Content Placeholder 3"/>
          <p:cNvPicPr>
            <a:picLocks noGrp="1" noChangeAspect="1"/>
          </p:cNvPicPr>
          <p:nvPr>
            <p:ph idx="1"/>
          </p:nvPr>
        </p:nvPicPr>
        <p:blipFill>
          <a:blip r:embed="rId3"/>
          <a:stretch>
            <a:fillRect/>
          </a:stretch>
        </p:blipFill>
        <p:spPr>
          <a:xfrm>
            <a:off x="2787003" y="1633983"/>
            <a:ext cx="6461030" cy="4845773"/>
          </a:xfrm>
          <a:prstGeom prst="rect">
            <a:avLst/>
          </a:prstGeom>
        </p:spPr>
      </p:pic>
    </p:spTree>
    <p:extLst>
      <p:ext uri="{BB962C8B-B14F-4D97-AF65-F5344CB8AC3E}">
        <p14:creationId xmlns:p14="http://schemas.microsoft.com/office/powerpoint/2010/main" val="8741989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 – Optimistic TCP ACK Attack</a:t>
            </a:r>
            <a:endParaRPr lang="en-US" dirty="0"/>
          </a:p>
        </p:txBody>
      </p:sp>
      <p:sp>
        <p:nvSpPr>
          <p:cNvPr id="3" name="Content Placeholder 2"/>
          <p:cNvSpPr>
            <a:spLocks noGrp="1"/>
          </p:cNvSpPr>
          <p:nvPr>
            <p:ph idx="1"/>
          </p:nvPr>
        </p:nvSpPr>
        <p:spPr/>
        <p:txBody>
          <a:bodyPr/>
          <a:lstStyle/>
          <a:p>
            <a:r>
              <a:rPr lang="en-US" dirty="0" smtClean="0"/>
              <a:t>Congestion Control</a:t>
            </a:r>
          </a:p>
          <a:p>
            <a:pPr lvl="1"/>
            <a:r>
              <a:rPr lang="en-US" dirty="0" smtClean="0"/>
              <a:t>The number of TCP packets allowed to be outstanding during a TCP communication session before requiring an ACK is known as a congestion window.</a:t>
            </a:r>
          </a:p>
          <a:p>
            <a:pPr lvl="1"/>
            <a:r>
              <a:rPr lang="en-US" dirty="0" smtClean="0"/>
              <a:t>The window size grows when ACKs are received, and shrinks when segments arrive out of order or are not received at all, indicating missing data.</a:t>
            </a:r>
          </a:p>
          <a:p>
            <a:pPr lvl="1"/>
            <a:r>
              <a:rPr lang="en-US" dirty="0" smtClean="0"/>
              <a:t>In so doing, TCP helps to keep network congestion down while also trying to push data through the Internet as quickly as possible without overloading the capacity of the routers along the path that the packets are traveling. </a:t>
            </a:r>
            <a:endParaRPr lang="en-US" dirty="0"/>
          </a:p>
        </p:txBody>
      </p:sp>
    </p:spTree>
    <p:extLst>
      <p:ext uri="{BB962C8B-B14F-4D97-AF65-F5344CB8AC3E}">
        <p14:creationId xmlns:p14="http://schemas.microsoft.com/office/powerpoint/2010/main" val="3616432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14253</TotalTime>
  <Words>2403</Words>
  <Application>Microsoft Office PowerPoint</Application>
  <PresentationFormat>Widescreen</PresentationFormat>
  <Paragraphs>133</Paragraphs>
  <Slides>24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Network Security –Attacks and Measurements</vt:lpstr>
      <vt:lpstr>Road Map</vt:lpstr>
      <vt:lpstr>Denial-of-Service Attacks</vt:lpstr>
      <vt:lpstr>Denial-of-Service Attacks</vt:lpstr>
      <vt:lpstr>DOS – the Ping Flood Attack</vt:lpstr>
      <vt:lpstr>DOS – the Smurf Attack</vt:lpstr>
      <vt:lpstr>DOS – the SYN Flood Attack</vt:lpstr>
      <vt:lpstr>DOS – Defenses Against SYN Flood Attack</vt:lpstr>
      <vt:lpstr>DOS – Optimistic TCP ACK Attack</vt:lpstr>
      <vt:lpstr>DOS – Optimistic TCP ACK Attack</vt:lpstr>
      <vt:lpstr>DOS – Optimistic TCP ACK Attack</vt:lpstr>
      <vt:lpstr>Distributed Denial-Of-Service</vt:lpstr>
      <vt:lpstr>Firewalls</vt:lpstr>
      <vt:lpstr>Firewall Policies</vt:lpstr>
      <vt:lpstr>Stateless Firewalls</vt:lpstr>
      <vt:lpstr>Stateful Firewalls</vt:lpstr>
      <vt:lpstr>Tunneling</vt:lpstr>
      <vt:lpstr>Tunneling – Secure Shell (SSH) </vt:lpstr>
      <vt:lpstr>Tunneling – IPsec </vt:lpstr>
      <vt:lpstr>Virtual Private Networking (VPN)</vt:lpstr>
      <vt:lpstr>Intrusion Detection System (IDS)</vt:lpstr>
      <vt:lpstr>Intrusion Prevention System (IPS)</vt:lpstr>
      <vt:lpstr>Intrusion Detection System vs Intrusion Prevention System</vt:lpstr>
      <vt:lpstr>Honeypots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 –Attacks</dc:title>
  <dc:creator>Cui, Liu</dc:creator>
  <cp:lastModifiedBy>Cui, Liu</cp:lastModifiedBy>
  <cp:revision>30</cp:revision>
  <dcterms:created xsi:type="dcterms:W3CDTF">2017-10-04T18:46:35Z</dcterms:created>
  <dcterms:modified xsi:type="dcterms:W3CDTF">2020-10-01T04:32:15Z</dcterms:modified>
</cp:coreProperties>
</file>